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7"/>
      <p:bold r:id="rId18"/>
      <p:italic r:id="rId19"/>
      <p:boldItalic r:id="rId20"/>
    </p:embeddedFont>
    <p:embeddedFont>
      <p:font typeface="Raleway" pitchFamily="2" charset="0"/>
      <p:regular r:id="rId21"/>
      <p:bold r:id="rId22"/>
      <p:italic r:id="rId23"/>
      <p:boldItalic r:id="rId24"/>
    </p:embeddedFont>
    <p:embeddedFont>
      <p:font typeface="Source Sans Pro" panose="020B0503030403020204" pitchFamily="34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65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9629a5aa38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9629a5aa38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9629a5aa38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9629a5aa38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8e5d1772e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8e5d1772eb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8e5d1772e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8e5d1772eb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8e5d1772e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8e5d1772e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943b4d601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943b4d601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943b4d601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943b4d601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943b4d601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943b4d601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765f5591bb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765f5591bb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9629a5aa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9629a5aa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a399a80f29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a399a80f29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a399a80f29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a399a80f29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a399a80f29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a399a80f29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●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○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35869" y="4737994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50" y="4568875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351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Graphics - part 1 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Cross-curricular project for Fine Arts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#2</a:t>
            </a:r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Design your own image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an image</a:t>
            </a:r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5277900" cy="3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Using the graph paper if needed, design a simple image. It can be anything appropriate that uses circles, rectangle and lines.</a:t>
            </a:r>
            <a:endParaRPr dirty="0"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Keep the image very small and simple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Start the image in the upper left hand corner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You can use the one provided if you have a hard time thinking of one</a:t>
            </a:r>
            <a:endParaRPr dirty="0"/>
          </a:p>
        </p:txBody>
      </p:sp>
      <p:pic>
        <p:nvPicPr>
          <p:cNvPr id="152" name="Google Shape;152;p23"/>
          <p:cNvPicPr preferRelativeResize="0"/>
          <p:nvPr/>
        </p:nvPicPr>
        <p:blipFill rotWithShape="1">
          <a:blip r:embed="rId3">
            <a:alphaModFix/>
          </a:blip>
          <a:srcRect r="60848" b="54174"/>
          <a:stretch/>
        </p:blipFill>
        <p:spPr>
          <a:xfrm>
            <a:off x="5589600" y="1179525"/>
            <a:ext cx="2892000" cy="31796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3" name="Google Shape;153;p23"/>
          <p:cNvGrpSpPr/>
          <p:nvPr/>
        </p:nvGrpSpPr>
        <p:grpSpPr>
          <a:xfrm>
            <a:off x="6026225" y="1797200"/>
            <a:ext cx="1195200" cy="1894300"/>
            <a:chOff x="6026225" y="1797200"/>
            <a:chExt cx="1195200" cy="1894300"/>
          </a:xfrm>
        </p:grpSpPr>
        <p:sp>
          <p:nvSpPr>
            <p:cNvPr id="154" name="Google Shape;154;p23"/>
            <p:cNvSpPr/>
            <p:nvPr/>
          </p:nvSpPr>
          <p:spPr>
            <a:xfrm>
              <a:off x="6477925" y="2183400"/>
              <a:ext cx="3099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55" name="Google Shape;155;p23"/>
            <p:cNvSpPr/>
            <p:nvPr/>
          </p:nvSpPr>
          <p:spPr>
            <a:xfrm>
              <a:off x="6320475" y="2437500"/>
              <a:ext cx="591300" cy="268500"/>
            </a:xfrm>
            <a:prstGeom prst="rect">
              <a:avLst/>
            </a:prstGeom>
            <a:solidFill>
              <a:srgbClr val="274E13"/>
            </a:solidFill>
            <a:ln w="9525" cap="flat" cmpd="sng">
              <a:solidFill>
                <a:srgbClr val="274E1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56" name="Google Shape;156;p23"/>
            <p:cNvSpPr/>
            <p:nvPr/>
          </p:nvSpPr>
          <p:spPr>
            <a:xfrm>
              <a:off x="6121725" y="2706000"/>
              <a:ext cx="9450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57" name="Google Shape;157;p23"/>
            <p:cNvSpPr/>
            <p:nvPr/>
          </p:nvSpPr>
          <p:spPr>
            <a:xfrm>
              <a:off x="6026225" y="2974500"/>
              <a:ext cx="1195200" cy="268500"/>
            </a:xfrm>
            <a:prstGeom prst="rect">
              <a:avLst/>
            </a:prstGeom>
            <a:solidFill>
              <a:srgbClr val="274E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58" name="Google Shape;158;p23"/>
            <p:cNvSpPr/>
            <p:nvPr/>
          </p:nvSpPr>
          <p:spPr>
            <a:xfrm>
              <a:off x="6477925" y="3243000"/>
              <a:ext cx="309900" cy="448500"/>
            </a:xfrm>
            <a:prstGeom prst="rect">
              <a:avLst/>
            </a:prstGeom>
            <a:solidFill>
              <a:srgbClr val="5B0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59" name="Google Shape;159;p23"/>
            <p:cNvSpPr/>
            <p:nvPr/>
          </p:nvSpPr>
          <p:spPr>
            <a:xfrm>
              <a:off x="6396575" y="1797200"/>
              <a:ext cx="454500" cy="448500"/>
            </a:xfrm>
            <a:prstGeom prst="ellipse">
              <a:avLst/>
            </a:pr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an image</a:t>
            </a:r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5277900" cy="3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Write down the code for each shape</a:t>
            </a:r>
            <a:endParaRPr dirty="0"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Include draw or fill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Include the x and y start location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Include the radius or width and height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Include the color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Refer to the next slide if you need a reminder of the Python colors</a:t>
            </a:r>
            <a:endParaRPr dirty="0"/>
          </a:p>
        </p:txBody>
      </p:sp>
      <p:pic>
        <p:nvPicPr>
          <p:cNvPr id="166" name="Google Shape;166;p24"/>
          <p:cNvPicPr preferRelativeResize="0"/>
          <p:nvPr/>
        </p:nvPicPr>
        <p:blipFill rotWithShape="1">
          <a:blip r:embed="rId3">
            <a:alphaModFix/>
          </a:blip>
          <a:srcRect r="60848" b="54174"/>
          <a:stretch/>
        </p:blipFill>
        <p:spPr>
          <a:xfrm>
            <a:off x="5589600" y="1179525"/>
            <a:ext cx="2892000" cy="317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4"/>
          <p:cNvSpPr/>
          <p:nvPr/>
        </p:nvSpPr>
        <p:spPr>
          <a:xfrm>
            <a:off x="6477925" y="2183400"/>
            <a:ext cx="3099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8" name="Google Shape;168;p24"/>
          <p:cNvSpPr/>
          <p:nvPr/>
        </p:nvSpPr>
        <p:spPr>
          <a:xfrm>
            <a:off x="6320475" y="2437500"/>
            <a:ext cx="591300" cy="268500"/>
          </a:xfrm>
          <a:prstGeom prst="rect">
            <a:avLst/>
          </a:prstGeom>
          <a:solidFill>
            <a:srgbClr val="274E13"/>
          </a:solidFill>
          <a:ln w="9525" cap="flat" cmpd="sng">
            <a:solidFill>
              <a:srgbClr val="274E1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9" name="Google Shape;169;p24"/>
          <p:cNvSpPr/>
          <p:nvPr/>
        </p:nvSpPr>
        <p:spPr>
          <a:xfrm>
            <a:off x="6121725" y="2706000"/>
            <a:ext cx="945000" cy="26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0" name="Google Shape;170;p24"/>
          <p:cNvSpPr/>
          <p:nvPr/>
        </p:nvSpPr>
        <p:spPr>
          <a:xfrm>
            <a:off x="6026225" y="2974500"/>
            <a:ext cx="1195200" cy="268500"/>
          </a:xfrm>
          <a:prstGeom prst="rect">
            <a:avLst/>
          </a:prstGeom>
          <a:solidFill>
            <a:srgbClr val="274E1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1" name="Google Shape;171;p24"/>
          <p:cNvSpPr/>
          <p:nvPr/>
        </p:nvSpPr>
        <p:spPr>
          <a:xfrm>
            <a:off x="6477925" y="3243000"/>
            <a:ext cx="309900" cy="448500"/>
          </a:xfrm>
          <a:prstGeom prst="rect">
            <a:avLst/>
          </a:prstGeom>
          <a:solidFill>
            <a:srgbClr val="5B0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2" name="Google Shape;172;p24"/>
          <p:cNvSpPr/>
          <p:nvPr/>
        </p:nvSpPr>
        <p:spPr>
          <a:xfrm>
            <a:off x="6396575" y="1797200"/>
            <a:ext cx="454500" cy="448500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Built-in Python colors</a:t>
            </a:r>
            <a:endParaRPr/>
          </a:p>
        </p:txBody>
      </p:sp>
      <p:sp>
        <p:nvSpPr>
          <p:cNvPr id="178" name="Google Shape;178;p25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771800" cy="3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always use a custom color if you know the RGB values</a:t>
            </a: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For a custom color, use: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color = (R#, G#, B#)</a:t>
            </a:r>
            <a:endParaRPr/>
          </a:p>
        </p:txBody>
      </p:sp>
      <p:pic>
        <p:nvPicPr>
          <p:cNvPr id="179" name="Google Shape;17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72975" y="384225"/>
            <a:ext cx="1531200" cy="428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an image</a:t>
            </a:r>
            <a:endParaRPr/>
          </a:p>
        </p:txBody>
      </p:sp>
      <p:sp>
        <p:nvSpPr>
          <p:cNvPr id="185" name="Google Shape;185;p26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565400" cy="3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/>
              <a:t>Start a new program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Add a comment block at the top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Import codex, sleep and random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/>
              <a:t>Create a function for the image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/>
              <a:t>Call the function. Do you see your image?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/>
              <a:t>Modify the code until you have the image just the way you want it.</a:t>
            </a:r>
            <a:endParaRPr/>
          </a:p>
        </p:txBody>
      </p:sp>
      <p:pic>
        <p:nvPicPr>
          <p:cNvPr id="186" name="Google Shape;18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9000" y="508175"/>
            <a:ext cx="3867601" cy="411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Warm-up</a:t>
            </a: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Simple images using shapes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436675" y="445025"/>
            <a:ext cx="83955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Simple drawings</a:t>
            </a:r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436675" y="1068425"/>
            <a:ext cx="5741700" cy="34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What images can you draw with just circles, rectangles and lines?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A face?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A house?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A car?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A flower?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???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9038" y="3007625"/>
            <a:ext cx="1685925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12748" y="3465750"/>
            <a:ext cx="2482950" cy="101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12025" y="1850837"/>
            <a:ext cx="1469175" cy="144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 rotWithShape="1">
          <a:blip r:embed="rId6">
            <a:alphaModFix/>
          </a:blip>
          <a:srcRect l="4242"/>
          <a:stretch/>
        </p:blipFill>
        <p:spPr>
          <a:xfrm>
            <a:off x="6901375" y="1655474"/>
            <a:ext cx="1685925" cy="1637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#1</a:t>
            </a:r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a simple graphic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CodeX screen</a:t>
            </a:r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462200" cy="382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The CodeX has a 240x240 color LED display. You can use simple graphics to create your own images. </a:t>
            </a:r>
            <a:r>
              <a:rPr lang="en" sz="2200"/>
              <a:t>Think of the screen as one quadrant on a graph.</a:t>
            </a:r>
            <a:endParaRPr sz="220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origin is in the upper left corner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values go across, to the right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r>
              <a:rPr lang="en" sz="2000"/>
              <a:t> values go down, to the bottom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All </a:t>
            </a:r>
            <a:r>
              <a:rPr lang="en" sz="2000" b="1">
                <a:solidFill>
                  <a:srgbClr val="0000FF"/>
                </a:solidFill>
              </a:rPr>
              <a:t>x</a:t>
            </a:r>
            <a:r>
              <a:rPr lang="en" sz="2000"/>
              <a:t> and </a:t>
            </a:r>
            <a:r>
              <a:rPr lang="en" sz="2000" b="1">
                <a:solidFill>
                  <a:srgbClr val="FF0000"/>
                </a:solidFill>
              </a:rPr>
              <a:t>y</a:t>
            </a:r>
            <a:r>
              <a:rPr lang="en" sz="2000"/>
              <a:t> values are positive</a:t>
            </a:r>
            <a:endParaRPr sz="2000"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4299" y="580450"/>
            <a:ext cx="4239699" cy="39826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 txBox="1"/>
          <p:nvPr/>
        </p:nvSpPr>
        <p:spPr>
          <a:xfrm>
            <a:off x="5578875" y="372725"/>
            <a:ext cx="14568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x</a:t>
            </a:r>
            <a:endParaRPr sz="1800" b="1">
              <a:solidFill>
                <a:srgbClr val="0000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4705500" y="1068425"/>
            <a:ext cx="3819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y</a:t>
            </a:r>
            <a:endParaRPr sz="1800" b="1">
              <a:solidFill>
                <a:srgbClr val="FF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94" name="Google Shape;94;p17"/>
          <p:cNvCxnSpPr/>
          <p:nvPr/>
        </p:nvCxnSpPr>
        <p:spPr>
          <a:xfrm>
            <a:off x="4849950" y="1501725"/>
            <a:ext cx="0" cy="3306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5" name="Google Shape;95;p17"/>
          <p:cNvCxnSpPr/>
          <p:nvPr/>
        </p:nvCxnSpPr>
        <p:spPr>
          <a:xfrm>
            <a:off x="5847900" y="623825"/>
            <a:ext cx="186000" cy="0"/>
          </a:xfrm>
          <a:prstGeom prst="straightConnector1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6" name="Google Shape;96;p17"/>
          <p:cNvSpPr txBox="1"/>
          <p:nvPr/>
        </p:nvSpPr>
        <p:spPr>
          <a:xfrm>
            <a:off x="4525900" y="353675"/>
            <a:ext cx="826200" cy="3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origin</a:t>
            </a:r>
            <a:endParaRPr sz="1200" b="1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436675" y="445025"/>
            <a:ext cx="83955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Graphics</a:t>
            </a:r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1"/>
          </p:nvPr>
        </p:nvSpPr>
        <p:spPr>
          <a:xfrm>
            <a:off x="436675" y="1068425"/>
            <a:ext cx="7373700" cy="3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Use these commands to draw shapes. </a:t>
            </a:r>
            <a:r>
              <a:rPr lang="en" b="1">
                <a:solidFill>
                  <a:srgbClr val="0000FF"/>
                </a:solidFill>
              </a:rPr>
              <a:t>x</a:t>
            </a:r>
            <a:r>
              <a:rPr lang="en">
                <a:solidFill>
                  <a:srgbClr val="000000"/>
                </a:solidFill>
              </a:rPr>
              <a:t> and </a:t>
            </a:r>
            <a:r>
              <a:rPr lang="en" b="1">
                <a:solidFill>
                  <a:srgbClr val="FF0000"/>
                </a:solidFill>
              </a:rPr>
              <a:t>y</a:t>
            </a:r>
            <a:r>
              <a:rPr lang="en">
                <a:solidFill>
                  <a:srgbClr val="000000"/>
                </a:solidFill>
              </a:rPr>
              <a:t> represent the position on the graph (liked an ordered pair).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display.draw_circle(</a:t>
            </a:r>
            <a:r>
              <a:rPr lang="en" b="1">
                <a:solidFill>
                  <a:srgbClr val="0000FF"/>
                </a:solidFill>
              </a:rPr>
              <a:t>x</a:t>
            </a:r>
            <a:r>
              <a:rPr lang="en">
                <a:solidFill>
                  <a:srgbClr val="000000"/>
                </a:solidFill>
              </a:rPr>
              <a:t>, </a:t>
            </a:r>
            <a:r>
              <a:rPr lang="en" b="1">
                <a:solidFill>
                  <a:srgbClr val="FF0000"/>
                </a:solidFill>
              </a:rPr>
              <a:t>y</a:t>
            </a:r>
            <a:r>
              <a:rPr lang="en">
                <a:solidFill>
                  <a:srgbClr val="000000"/>
                </a:solidFill>
              </a:rPr>
              <a:t>, radius, color)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display.fill_circle(</a:t>
            </a:r>
            <a:r>
              <a:rPr lang="en" b="1">
                <a:solidFill>
                  <a:srgbClr val="0000FF"/>
                </a:solidFill>
              </a:rPr>
              <a:t>x</a:t>
            </a:r>
            <a:r>
              <a:rPr lang="en">
                <a:solidFill>
                  <a:srgbClr val="000000"/>
                </a:solidFill>
              </a:rPr>
              <a:t>, </a:t>
            </a:r>
            <a:r>
              <a:rPr lang="en" b="1">
                <a:solidFill>
                  <a:srgbClr val="FF0000"/>
                </a:solidFill>
              </a:rPr>
              <a:t>y</a:t>
            </a:r>
            <a:r>
              <a:rPr lang="en">
                <a:solidFill>
                  <a:srgbClr val="000000"/>
                </a:solidFill>
              </a:rPr>
              <a:t>, radius, color)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display.draw_rect(</a:t>
            </a:r>
            <a:r>
              <a:rPr lang="en" b="1">
                <a:solidFill>
                  <a:srgbClr val="0000FF"/>
                </a:solidFill>
              </a:rPr>
              <a:t>x</a:t>
            </a:r>
            <a:r>
              <a:rPr lang="en">
                <a:solidFill>
                  <a:srgbClr val="000000"/>
                </a:solidFill>
              </a:rPr>
              <a:t>, </a:t>
            </a:r>
            <a:r>
              <a:rPr lang="en" b="1">
                <a:solidFill>
                  <a:srgbClr val="FF0000"/>
                </a:solidFill>
              </a:rPr>
              <a:t>y</a:t>
            </a:r>
            <a:r>
              <a:rPr lang="en">
                <a:solidFill>
                  <a:srgbClr val="000000"/>
                </a:solidFill>
              </a:rPr>
              <a:t>, width, height, color)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display.fill_rect(</a:t>
            </a:r>
            <a:r>
              <a:rPr lang="en" b="1">
                <a:solidFill>
                  <a:srgbClr val="0000FF"/>
                </a:solidFill>
              </a:rPr>
              <a:t>x</a:t>
            </a:r>
            <a:r>
              <a:rPr lang="en">
                <a:solidFill>
                  <a:srgbClr val="000000"/>
                </a:solidFill>
              </a:rPr>
              <a:t>, </a:t>
            </a:r>
            <a:r>
              <a:rPr lang="en" b="1">
                <a:solidFill>
                  <a:srgbClr val="FF0000"/>
                </a:solidFill>
              </a:rPr>
              <a:t>y</a:t>
            </a:r>
            <a:r>
              <a:rPr lang="en">
                <a:solidFill>
                  <a:srgbClr val="000000"/>
                </a:solidFill>
              </a:rPr>
              <a:t>, width, height, color)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display.draw_line(</a:t>
            </a:r>
            <a:r>
              <a:rPr lang="en" b="1">
                <a:solidFill>
                  <a:srgbClr val="0000FF"/>
                </a:solidFill>
              </a:rPr>
              <a:t>x</a:t>
            </a:r>
            <a:r>
              <a:rPr lang="en">
                <a:solidFill>
                  <a:srgbClr val="000000"/>
                </a:solidFill>
              </a:rPr>
              <a:t>1, </a:t>
            </a:r>
            <a:r>
              <a:rPr lang="en" b="1">
                <a:solidFill>
                  <a:srgbClr val="FF0000"/>
                </a:solidFill>
              </a:rPr>
              <a:t>y</a:t>
            </a:r>
            <a:r>
              <a:rPr lang="en">
                <a:solidFill>
                  <a:srgbClr val="000000"/>
                </a:solidFill>
              </a:rPr>
              <a:t>1, </a:t>
            </a:r>
            <a:r>
              <a:rPr lang="en" b="1">
                <a:solidFill>
                  <a:srgbClr val="0000FF"/>
                </a:solidFill>
              </a:rPr>
              <a:t>x</a:t>
            </a:r>
            <a:r>
              <a:rPr lang="en">
                <a:solidFill>
                  <a:srgbClr val="000000"/>
                </a:solidFill>
              </a:rPr>
              <a:t>2, </a:t>
            </a:r>
            <a:r>
              <a:rPr lang="en" b="1">
                <a:solidFill>
                  <a:srgbClr val="FF0000"/>
                </a:solidFill>
              </a:rPr>
              <a:t>y</a:t>
            </a:r>
            <a:r>
              <a:rPr lang="en">
                <a:solidFill>
                  <a:srgbClr val="000000"/>
                </a:solidFill>
              </a:rPr>
              <a:t>2, color)</a:t>
            </a:r>
            <a:endParaRPr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>
                <a:solidFill>
                  <a:srgbClr val="000000"/>
                </a:solidFill>
              </a:rPr>
              <a:t>display.draw_text(“text”, scale, color, </a:t>
            </a:r>
            <a:r>
              <a:rPr lang="en" b="1">
                <a:solidFill>
                  <a:srgbClr val="0000FF"/>
                </a:solidFill>
              </a:rPr>
              <a:t>x</a:t>
            </a:r>
            <a:r>
              <a:rPr lang="en">
                <a:solidFill>
                  <a:srgbClr val="000000"/>
                </a:solidFill>
              </a:rPr>
              <a:t>, </a:t>
            </a:r>
            <a:r>
              <a:rPr lang="en" b="1">
                <a:solidFill>
                  <a:srgbClr val="FF0000"/>
                </a:solidFill>
              </a:rPr>
              <a:t>y</a:t>
            </a:r>
            <a:r>
              <a:rPr lang="en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CodeX screen</a:t>
            </a:r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2768100" cy="382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down the code for these shapes:</a:t>
            </a: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AutoNum type="alphaUcPeriod"/>
            </a:pPr>
            <a:r>
              <a:rPr lang="en"/>
              <a:t>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"/>
              <a:t>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"/>
              <a:t>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200"/>
          </a:p>
        </p:txBody>
      </p:sp>
      <p:pic>
        <p:nvPicPr>
          <p:cNvPr id="109" name="Google Shape;10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1475" y="270600"/>
            <a:ext cx="4734074" cy="444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9"/>
          <p:cNvSpPr/>
          <p:nvPr/>
        </p:nvSpPr>
        <p:spPr>
          <a:xfrm>
            <a:off x="4350275" y="644475"/>
            <a:ext cx="743700" cy="12393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11" name="Google Shape;111;p19"/>
          <p:cNvSpPr/>
          <p:nvPr/>
        </p:nvSpPr>
        <p:spPr>
          <a:xfrm>
            <a:off x="4515550" y="2968350"/>
            <a:ext cx="2850600" cy="8883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12" name="Google Shape;112;p19"/>
          <p:cNvSpPr/>
          <p:nvPr/>
        </p:nvSpPr>
        <p:spPr>
          <a:xfrm>
            <a:off x="6054450" y="830400"/>
            <a:ext cx="371700" cy="330600"/>
          </a:xfrm>
          <a:prstGeom prst="ellipse">
            <a:avLst/>
          </a:prstGeom>
          <a:noFill/>
          <a:ln w="19050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13" name="Google Shape;113;p19"/>
          <p:cNvCxnSpPr/>
          <p:nvPr/>
        </p:nvCxnSpPr>
        <p:spPr>
          <a:xfrm>
            <a:off x="5692975" y="1543050"/>
            <a:ext cx="1322100" cy="1084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4" name="Google Shape;114;p19"/>
          <p:cNvSpPr txBox="1"/>
          <p:nvPr/>
        </p:nvSpPr>
        <p:spPr>
          <a:xfrm>
            <a:off x="4432900" y="768450"/>
            <a:ext cx="371700" cy="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Montserrat"/>
                <a:ea typeface="Montserrat"/>
                <a:cs typeface="Montserrat"/>
                <a:sym typeface="Montserrat"/>
              </a:rPr>
              <a:t>A</a:t>
            </a:r>
            <a:endParaRPr sz="1800"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5" name="Google Shape;115;p19"/>
          <p:cNvSpPr txBox="1"/>
          <p:nvPr/>
        </p:nvSpPr>
        <p:spPr>
          <a:xfrm>
            <a:off x="6364450" y="644475"/>
            <a:ext cx="371700" cy="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Montserrat"/>
                <a:ea typeface="Montserrat"/>
                <a:cs typeface="Montserrat"/>
                <a:sym typeface="Montserrat"/>
              </a:rPr>
              <a:t>B</a:t>
            </a:r>
            <a:endParaRPr sz="1800"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6250800" y="1698188"/>
            <a:ext cx="371700" cy="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Montserrat"/>
                <a:ea typeface="Montserrat"/>
                <a:cs typeface="Montserrat"/>
                <a:sym typeface="Montserrat"/>
              </a:rPr>
              <a:t>C</a:t>
            </a:r>
            <a:endParaRPr sz="1800"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7" name="Google Shape;117;p19"/>
          <p:cNvSpPr txBox="1"/>
          <p:nvPr/>
        </p:nvSpPr>
        <p:spPr>
          <a:xfrm>
            <a:off x="5045025" y="3185250"/>
            <a:ext cx="371700" cy="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Montserrat"/>
                <a:ea typeface="Montserrat"/>
                <a:cs typeface="Montserrat"/>
                <a:sym typeface="Montserrat"/>
              </a:rPr>
              <a:t>D</a:t>
            </a:r>
            <a:endParaRPr sz="1800" b="1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CodeX screen</a:t>
            </a:r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3987000" cy="382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UcPeriod"/>
            </a:pPr>
            <a:r>
              <a:rPr lang="en" sz="1800"/>
              <a:t>fill_rect(20, 10, 40, 70, RED)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UcPeriod"/>
            </a:pPr>
            <a:r>
              <a:rPr lang="en" sz="1800"/>
              <a:t>draw_circle(120, 30, 10, YELLOW)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UcPeriod"/>
            </a:pPr>
            <a:r>
              <a:rPr lang="en" sz="1800"/>
              <a:t>draw_line(90, 60, 160, 120, BLACK)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UcPeriod"/>
            </a:pPr>
            <a:r>
              <a:rPr lang="en" sz="1800"/>
              <a:t>fill_rect(30, 180, 150, 50, BLUE)</a:t>
            </a:r>
            <a:endParaRPr sz="1800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200"/>
          </a:p>
        </p:txBody>
      </p:sp>
      <p:pic>
        <p:nvPicPr>
          <p:cNvPr id="124" name="Google Shape;12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7325" y="270600"/>
            <a:ext cx="4378225" cy="4112725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0"/>
          <p:cNvSpPr/>
          <p:nvPr/>
        </p:nvSpPr>
        <p:spPr>
          <a:xfrm>
            <a:off x="4670135" y="616371"/>
            <a:ext cx="687900" cy="114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4846051" y="2765575"/>
            <a:ext cx="2613300" cy="821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6246211" y="788321"/>
            <a:ext cx="343800" cy="305700"/>
          </a:xfrm>
          <a:prstGeom prst="ellipse">
            <a:avLst/>
          </a:prstGeom>
          <a:noFill/>
          <a:ln w="19050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28" name="Google Shape;128;p20"/>
          <p:cNvCxnSpPr/>
          <p:nvPr/>
        </p:nvCxnSpPr>
        <p:spPr>
          <a:xfrm>
            <a:off x="5911907" y="1447402"/>
            <a:ext cx="1222800" cy="1002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9" name="Google Shape;129;p20"/>
          <p:cNvSpPr txBox="1"/>
          <p:nvPr/>
        </p:nvSpPr>
        <p:spPr>
          <a:xfrm>
            <a:off x="4746549" y="731027"/>
            <a:ext cx="343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Montserrat"/>
                <a:ea typeface="Montserrat"/>
                <a:cs typeface="Montserrat"/>
                <a:sym typeface="Montserrat"/>
              </a:rPr>
              <a:t>A</a:t>
            </a:r>
            <a:endParaRPr sz="1800"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0" name="Google Shape;130;p20"/>
          <p:cNvSpPr txBox="1"/>
          <p:nvPr/>
        </p:nvSpPr>
        <p:spPr>
          <a:xfrm>
            <a:off x="6532909" y="616371"/>
            <a:ext cx="343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Montserrat"/>
                <a:ea typeface="Montserrat"/>
                <a:cs typeface="Montserrat"/>
                <a:sym typeface="Montserrat"/>
              </a:rPr>
              <a:t>B</a:t>
            </a:r>
            <a:endParaRPr sz="1800"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1" name="Google Shape;131;p20"/>
          <p:cNvSpPr txBox="1"/>
          <p:nvPr/>
        </p:nvSpPr>
        <p:spPr>
          <a:xfrm>
            <a:off x="6427802" y="1590878"/>
            <a:ext cx="343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Montserrat"/>
                <a:ea typeface="Montserrat"/>
                <a:cs typeface="Montserrat"/>
                <a:sym typeface="Montserrat"/>
              </a:rPr>
              <a:t>C</a:t>
            </a:r>
            <a:endParaRPr sz="1800"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20"/>
          <p:cNvSpPr txBox="1"/>
          <p:nvPr/>
        </p:nvSpPr>
        <p:spPr>
          <a:xfrm>
            <a:off x="5312662" y="2966160"/>
            <a:ext cx="343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Montserrat"/>
                <a:ea typeface="Montserrat"/>
                <a:cs typeface="Montserrat"/>
                <a:sym typeface="Montserrat"/>
              </a:rPr>
              <a:t>D</a:t>
            </a:r>
            <a:endParaRPr sz="1800" b="1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CodeX screen</a:t>
            </a:r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2768100" cy="382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Try drawing some of your own shapes, and write the code for each shape. </a:t>
            </a:r>
            <a:endParaRPr sz="2200"/>
          </a:p>
        </p:txBody>
      </p:sp>
      <p:pic>
        <p:nvPicPr>
          <p:cNvPr id="139" name="Google Shape;13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1475" y="270600"/>
            <a:ext cx="4734074" cy="444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Office PowerPoint</Application>
  <PresentationFormat>On-screen Show (16:9)</PresentationFormat>
  <Paragraphs>75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Source Sans Pro</vt:lpstr>
      <vt:lpstr>Montserrat</vt:lpstr>
      <vt:lpstr>Arial</vt:lpstr>
      <vt:lpstr>Calibri</vt:lpstr>
      <vt:lpstr>Raleway</vt:lpstr>
      <vt:lpstr>Plum</vt:lpstr>
      <vt:lpstr>Creating Graphics - part 1 </vt:lpstr>
      <vt:lpstr>Warm-up</vt:lpstr>
      <vt:lpstr>Simple drawings</vt:lpstr>
      <vt:lpstr>Activity #1</vt:lpstr>
      <vt:lpstr>The CodeX screen</vt:lpstr>
      <vt:lpstr>Creating Graphics</vt:lpstr>
      <vt:lpstr>The CodeX screen</vt:lpstr>
      <vt:lpstr>The CodeX screen</vt:lpstr>
      <vt:lpstr>The CodeX screen</vt:lpstr>
      <vt:lpstr>Activity #2</vt:lpstr>
      <vt:lpstr>Creating an image</vt:lpstr>
      <vt:lpstr>Creating an image</vt:lpstr>
      <vt:lpstr>Built-in Python colors</vt:lpstr>
      <vt:lpstr>Creating an image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2024-08-20T15:53:16Z</dcterms:modified>
</cp:coreProperties>
</file>